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49" r:id="rId2"/>
  </p:sldMasterIdLst>
  <p:notesMasterIdLst>
    <p:notesMasterId r:id="rId16"/>
  </p:notesMasterIdLst>
  <p:handoutMasterIdLst>
    <p:handoutMasterId r:id="rId17"/>
  </p:handoutMasterIdLst>
  <p:sldIdLst>
    <p:sldId id="257" r:id="rId3"/>
    <p:sldId id="263" r:id="rId4"/>
    <p:sldId id="272" r:id="rId5"/>
    <p:sldId id="279" r:id="rId6"/>
    <p:sldId id="280" r:id="rId7"/>
    <p:sldId id="273" r:id="rId8"/>
    <p:sldId id="277" r:id="rId9"/>
    <p:sldId id="278" r:id="rId10"/>
    <p:sldId id="276" r:id="rId11"/>
    <p:sldId id="265" r:id="rId12"/>
    <p:sldId id="262"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rking with Microsoft Graph delta queries" id="{7E829F76-CD83-44A3-B3F7-007301260BD8}">
          <p14:sldIdLst>
            <p14:sldId id="257"/>
            <p14:sldId id="263"/>
            <p14:sldId id="272"/>
            <p14:sldId id="279"/>
            <p14:sldId id="280"/>
            <p14:sldId id="273"/>
            <p14:sldId id="277"/>
            <p14:sldId id="278"/>
            <p14:sldId id="276"/>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45" autoAdjust="0"/>
    <p:restoredTop sz="72451" autoAdjust="0"/>
  </p:normalViewPr>
  <p:slideViewPr>
    <p:cSldViewPr snapToGrid="0">
      <p:cViewPr varScale="1">
        <p:scale>
          <a:sx n="52" d="100"/>
          <a:sy n="52" d="100"/>
        </p:scale>
        <p:origin x="82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9/26/2017 9:22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9/26/2017 9:22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microsoft.com/en-us/graph/docs/api-reference/v1.0/resources/directoryro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microsoft.com/en-us/graph/docs/concepts/delta_query_overview#state-token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microsoft.com/en-us/graph/docs/api-reference/v1.0/api/item_delt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5061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For additional details, see https://developer.microsoft.com/en-us/graph/docs/concepts/query_parameters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43660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https://developer.microsoft.com/en-us/graph/docs/concepts/query_parameters#filter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813311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See https://developer.microsoft.com/en-us/graph/docs/concepts/paging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Some queries against Microsoft Graph return multiple pages of data either due to server-side paging or due to the use of the </a:t>
            </a:r>
            <a:r>
              <a:rPr lang="en-US" sz="900" kern="1200" dirty="0">
                <a:solidFill>
                  <a:schemeClr val="tx1"/>
                </a:solidFill>
                <a:effectLst/>
                <a:latin typeface="Segoe UI Light" pitchFamily="34" charset="0"/>
                <a:ea typeface="+mn-ea"/>
                <a:cs typeface="+mn-cs"/>
              </a:rPr>
              <a:t>$top</a:t>
            </a:r>
            <a:r>
              <a:rPr lang="en-US" sz="900" b="0" i="0" kern="1200" dirty="0">
                <a:solidFill>
                  <a:schemeClr val="tx1"/>
                </a:solidFill>
                <a:effectLst/>
                <a:latin typeface="Segoe UI Light" pitchFamily="34" charset="0"/>
                <a:ea typeface="+mn-ea"/>
                <a:cs typeface="+mn-cs"/>
              </a:rPr>
              <a:t> query parameter to specifically limit the page size in a request. When a result set spans multiple pages, Microsoft Graph returns an </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odata.nextLink</a:t>
            </a:r>
            <a:r>
              <a:rPr lang="en-US" sz="900" b="0" i="0" kern="1200" dirty="0">
                <a:solidFill>
                  <a:schemeClr val="tx1"/>
                </a:solidFill>
                <a:effectLst/>
                <a:latin typeface="Segoe UI Light" pitchFamily="34" charset="0"/>
                <a:ea typeface="+mn-ea"/>
                <a:cs typeface="+mn-cs"/>
              </a:rPr>
              <a:t> property in the response that contains a URL to the next page of results.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Paging behavior varies across different Microsoft Graph APIs. Consider the following when working with paged data:</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Different APIs might have different default and maximum page sizes.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Different APIs might behave differently if you specify a page size (via the $top query parameter) that exceeds the maximum page size for that API. Depending on the API, the requested page size might be ignored, it might default to the maximum page size for that API, or Microsoft Graph might return an error.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Not all resources or relationships support paging. For example, queries against </a:t>
            </a:r>
            <a:r>
              <a:rPr lang="en-US" sz="900" b="0" i="0" u="none" strike="noStrike" kern="1200" dirty="0" err="1">
                <a:solidFill>
                  <a:schemeClr val="tx1"/>
                </a:solidFill>
                <a:effectLst/>
                <a:latin typeface="Segoe UI Light" pitchFamily="34" charset="0"/>
                <a:ea typeface="+mn-ea"/>
                <a:cs typeface="+mn-cs"/>
                <a:hlinkClick r:id="rId3"/>
              </a:rPr>
              <a:t>directoryRoles</a:t>
            </a:r>
            <a:r>
              <a:rPr lang="en-US" sz="900" b="0" i="0" kern="1200" dirty="0">
                <a:solidFill>
                  <a:schemeClr val="tx1"/>
                </a:solidFill>
                <a:effectLst/>
                <a:latin typeface="Segoe UI Light" pitchFamily="34" charset="0"/>
                <a:ea typeface="+mn-ea"/>
                <a:cs typeface="+mn-cs"/>
              </a:rPr>
              <a:t> do not support paging. This includes reading role objects themselves as well as role members.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Some Microsoft Graph APIs support backward paging by appending the previous-page query parameter (&amp;previous-page=true) to the URL value of the @</a:t>
            </a:r>
            <a:r>
              <a:rPr lang="en-US" sz="900" b="0" i="0" kern="1200" dirty="0" err="1">
                <a:solidFill>
                  <a:schemeClr val="tx1"/>
                </a:solidFill>
                <a:effectLst/>
                <a:latin typeface="Segoe UI Light" pitchFamily="34" charset="0"/>
                <a:ea typeface="+mn-ea"/>
                <a:cs typeface="+mn-cs"/>
              </a:rPr>
              <a:t>odata:nextLink</a:t>
            </a:r>
            <a:r>
              <a:rPr lang="en-US" sz="900" b="0" i="0" kern="1200" dirty="0">
                <a:solidFill>
                  <a:schemeClr val="tx1"/>
                </a:solidFill>
                <a:effectLst/>
                <a:latin typeface="Segoe UI Light" pitchFamily="34" charset="0"/>
                <a:ea typeface="+mn-ea"/>
                <a:cs typeface="+mn-cs"/>
              </a:rPr>
              <a:t> property. After you append this parameter to a request, the @</a:t>
            </a:r>
            <a:r>
              <a:rPr lang="en-US" sz="900" b="0" i="0" kern="1200" dirty="0" err="1">
                <a:solidFill>
                  <a:schemeClr val="tx1"/>
                </a:solidFill>
                <a:effectLst/>
                <a:latin typeface="Segoe UI Light" pitchFamily="34" charset="0"/>
                <a:ea typeface="+mn-ea"/>
                <a:cs typeface="+mn-cs"/>
              </a:rPr>
              <a:t>odata:nextLink</a:t>
            </a:r>
            <a:r>
              <a:rPr lang="en-US" sz="900" b="0" i="0" kern="1200" dirty="0">
                <a:solidFill>
                  <a:schemeClr val="tx1"/>
                </a:solidFill>
                <a:effectLst/>
                <a:latin typeface="Segoe UI Light" pitchFamily="34" charset="0"/>
                <a:ea typeface="+mn-ea"/>
                <a:cs typeface="+mn-cs"/>
              </a:rPr>
              <a:t> URL value in subsequent responses will include it. You can continue to page backward until a response with an empty result is returned. Paging further will return an error. Alternatively, you can resume paging forward from the current response by removing the previous-page parameter when you send the request for the next page of results.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62288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See https://developer.microsoft.com/en-us/graph/docs/concepts/delta_query_overview</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typical call pattern is as follows:</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application begins by calling a GET request with the delta function on the desired resource.</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Microsoft Graph sends a response containing the requested resource and a </a:t>
            </a:r>
            <a:r>
              <a:rPr lang="en-US" sz="900" b="0" i="0" u="none" strike="noStrike" kern="1200" dirty="0">
                <a:solidFill>
                  <a:schemeClr val="tx1"/>
                </a:solidFill>
                <a:effectLst/>
                <a:latin typeface="Segoe UI Light" pitchFamily="34" charset="0"/>
                <a:ea typeface="+mn-ea"/>
                <a:cs typeface="+mn-cs"/>
                <a:hlinkClick r:id="rId3"/>
              </a:rPr>
              <a:t>state token</a:t>
            </a:r>
            <a:r>
              <a:rPr lang="en-US" sz="900" b="0" i="0" kern="1200" dirty="0">
                <a:solidFill>
                  <a:schemeClr val="tx1"/>
                </a:solidFill>
                <a:effectLst/>
                <a:latin typeface="Segoe UI Light" pitchFamily="34" charset="0"/>
                <a:ea typeface="+mn-ea"/>
                <a:cs typeface="+mn-cs"/>
              </a:rPr>
              <a:t>.</a:t>
            </a:r>
          </a:p>
          <a:p>
            <a:pPr marL="445862" lvl="1" indent="-228600">
              <a:buFont typeface="+mj-lt"/>
              <a:buAutoNum type="arabicPeriod"/>
            </a:pPr>
            <a:r>
              <a:rPr lang="en-US" sz="900" b="0" i="0" kern="1200" dirty="0">
                <a:solidFill>
                  <a:schemeClr val="tx1"/>
                </a:solidFill>
                <a:effectLst/>
                <a:latin typeface="Segoe UI Light" pitchFamily="34" charset="0"/>
                <a:ea typeface="+mn-ea"/>
                <a:cs typeface="+mn-cs"/>
              </a:rPr>
              <a:t>If a </a:t>
            </a:r>
            <a:r>
              <a:rPr lang="en-US" sz="900" b="0" i="0" kern="1200" dirty="0" err="1">
                <a:solidFill>
                  <a:schemeClr val="tx1"/>
                </a:solidFill>
                <a:effectLst/>
                <a:latin typeface="Segoe UI Light" pitchFamily="34" charset="0"/>
                <a:ea typeface="+mn-ea"/>
                <a:cs typeface="+mn-cs"/>
              </a:rPr>
              <a:t>nextLink</a:t>
            </a:r>
            <a:r>
              <a:rPr lang="en-US" sz="900" b="0" i="0" kern="1200" dirty="0">
                <a:solidFill>
                  <a:schemeClr val="tx1"/>
                </a:solidFill>
                <a:effectLst/>
                <a:latin typeface="Segoe UI Light" pitchFamily="34" charset="0"/>
                <a:ea typeface="+mn-ea"/>
                <a:cs typeface="+mn-cs"/>
              </a:rPr>
              <a:t> URL is returned, there may be additional pages of data to be retrieved in the session. The application continues making requests using the </a:t>
            </a:r>
            <a:r>
              <a:rPr lang="en-US" sz="900" b="0" i="0" kern="1200" dirty="0" err="1">
                <a:solidFill>
                  <a:schemeClr val="tx1"/>
                </a:solidFill>
                <a:effectLst/>
                <a:latin typeface="Segoe UI Light" pitchFamily="34" charset="0"/>
                <a:ea typeface="+mn-ea"/>
                <a:cs typeface="+mn-cs"/>
              </a:rPr>
              <a:t>nextLink</a:t>
            </a:r>
            <a:r>
              <a:rPr lang="en-US" sz="900" b="0" i="0" kern="1200" dirty="0">
                <a:solidFill>
                  <a:schemeClr val="tx1"/>
                </a:solidFill>
                <a:effectLst/>
                <a:latin typeface="Segoe UI Light" pitchFamily="34" charset="0"/>
                <a:ea typeface="+mn-ea"/>
                <a:cs typeface="+mn-cs"/>
              </a:rPr>
              <a:t> URL to retrieve all pages of data until a </a:t>
            </a:r>
            <a:r>
              <a:rPr lang="en-US" sz="900" b="0" i="0" kern="1200" dirty="0" err="1">
                <a:solidFill>
                  <a:schemeClr val="tx1"/>
                </a:solidFill>
                <a:effectLst/>
                <a:latin typeface="Segoe UI Light" pitchFamily="34" charset="0"/>
                <a:ea typeface="+mn-ea"/>
                <a:cs typeface="+mn-cs"/>
              </a:rPr>
              <a:t>deltaLink</a:t>
            </a:r>
            <a:r>
              <a:rPr lang="en-US" sz="900" b="0" i="0" kern="1200" dirty="0">
                <a:solidFill>
                  <a:schemeClr val="tx1"/>
                </a:solidFill>
                <a:effectLst/>
                <a:latin typeface="Segoe UI Light" pitchFamily="34" charset="0"/>
                <a:ea typeface="+mn-ea"/>
                <a:cs typeface="+mn-cs"/>
              </a:rPr>
              <a:t> URL is returned in the response.</a:t>
            </a:r>
          </a:p>
          <a:p>
            <a:pPr marL="445862" lvl="1" indent="-228600">
              <a:buFont typeface="+mj-lt"/>
              <a:buAutoNum type="arabicPeriod"/>
            </a:pPr>
            <a:r>
              <a:rPr lang="en-US" sz="900" b="0" i="0" kern="1200" dirty="0">
                <a:solidFill>
                  <a:schemeClr val="tx1"/>
                </a:solidFill>
                <a:effectLst/>
                <a:latin typeface="Segoe UI Light" pitchFamily="34" charset="0"/>
                <a:ea typeface="+mn-ea"/>
                <a:cs typeface="+mn-cs"/>
              </a:rPr>
              <a:t>If a </a:t>
            </a:r>
            <a:r>
              <a:rPr lang="en-US" sz="900" b="0" i="0" kern="1200" dirty="0" err="1">
                <a:solidFill>
                  <a:schemeClr val="tx1"/>
                </a:solidFill>
                <a:effectLst/>
                <a:latin typeface="Segoe UI Light" pitchFamily="34" charset="0"/>
                <a:ea typeface="+mn-ea"/>
                <a:cs typeface="+mn-cs"/>
              </a:rPr>
              <a:t>deltaLink</a:t>
            </a:r>
            <a:r>
              <a:rPr lang="en-US" sz="900" b="0" i="0" kern="1200" dirty="0">
                <a:solidFill>
                  <a:schemeClr val="tx1"/>
                </a:solidFill>
                <a:effectLst/>
                <a:latin typeface="Segoe UI Light" pitchFamily="34" charset="0"/>
                <a:ea typeface="+mn-ea"/>
                <a:cs typeface="+mn-cs"/>
              </a:rPr>
              <a:t> URL is returned, there is no more data about the existing state of the resource to be returned. For future requests, the application uses the </a:t>
            </a:r>
            <a:r>
              <a:rPr lang="en-US" sz="900" b="0" i="0" kern="1200" dirty="0" err="1">
                <a:solidFill>
                  <a:schemeClr val="tx1"/>
                </a:solidFill>
                <a:effectLst/>
                <a:latin typeface="Segoe UI Light" pitchFamily="34" charset="0"/>
                <a:ea typeface="+mn-ea"/>
                <a:cs typeface="+mn-cs"/>
              </a:rPr>
              <a:t>deltaLink</a:t>
            </a:r>
            <a:r>
              <a:rPr lang="en-US" sz="900" b="0" i="0" kern="1200" dirty="0">
                <a:solidFill>
                  <a:schemeClr val="tx1"/>
                </a:solidFill>
                <a:effectLst/>
                <a:latin typeface="Segoe UI Light" pitchFamily="34" charset="0"/>
                <a:ea typeface="+mn-ea"/>
                <a:cs typeface="+mn-cs"/>
              </a:rPr>
              <a:t> URL to learn about changes to the resource.</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When the application needs to learn about changes to the resource, it makes a new request using the </a:t>
            </a:r>
            <a:r>
              <a:rPr lang="en-US" sz="900" b="0" i="0" kern="1200" dirty="0" err="1">
                <a:solidFill>
                  <a:schemeClr val="tx1"/>
                </a:solidFill>
                <a:effectLst/>
                <a:latin typeface="Segoe UI Light" pitchFamily="34" charset="0"/>
                <a:ea typeface="+mn-ea"/>
                <a:cs typeface="+mn-cs"/>
              </a:rPr>
              <a:t>deltaLink</a:t>
            </a:r>
            <a:r>
              <a:rPr lang="en-US" sz="900" b="0" i="0" kern="1200" dirty="0">
                <a:solidFill>
                  <a:schemeClr val="tx1"/>
                </a:solidFill>
                <a:effectLst/>
                <a:latin typeface="Segoe UI Light" pitchFamily="34" charset="0"/>
                <a:ea typeface="+mn-ea"/>
                <a:cs typeface="+mn-cs"/>
              </a:rPr>
              <a:t> URL received in step 2. This request </a:t>
            </a:r>
            <a:r>
              <a:rPr lang="en-US" sz="900" b="0" i="1" kern="1200" dirty="0">
                <a:solidFill>
                  <a:schemeClr val="tx1"/>
                </a:solidFill>
                <a:effectLst/>
                <a:latin typeface="Segoe UI Light" pitchFamily="34" charset="0"/>
                <a:ea typeface="+mn-ea"/>
                <a:cs typeface="+mn-cs"/>
              </a:rPr>
              <a:t>may</a:t>
            </a:r>
            <a:r>
              <a:rPr lang="en-US" sz="900" b="0" i="0" kern="1200" dirty="0">
                <a:solidFill>
                  <a:schemeClr val="tx1"/>
                </a:solidFill>
                <a:effectLst/>
                <a:latin typeface="Segoe UI Light" pitchFamily="34" charset="0"/>
                <a:ea typeface="+mn-ea"/>
                <a:cs typeface="+mn-cs"/>
              </a:rPr>
              <a:t> be made immediately after completing step 2 or when the application checks for changes.</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Microsoft Graph returns a response describing changes to the resource since the previous request, and either a </a:t>
            </a:r>
            <a:r>
              <a:rPr lang="en-US" sz="900" b="0" i="0" kern="1200" dirty="0" err="1">
                <a:solidFill>
                  <a:schemeClr val="tx1"/>
                </a:solidFill>
                <a:effectLst/>
                <a:latin typeface="Segoe UI Light" pitchFamily="34" charset="0"/>
                <a:ea typeface="+mn-ea"/>
                <a:cs typeface="+mn-cs"/>
              </a:rPr>
              <a:t>nextLink</a:t>
            </a:r>
            <a:r>
              <a:rPr lang="en-US" sz="900" b="0" i="0" kern="1200" dirty="0">
                <a:solidFill>
                  <a:schemeClr val="tx1"/>
                </a:solidFill>
                <a:effectLst/>
                <a:latin typeface="Segoe UI Light" pitchFamily="34" charset="0"/>
                <a:ea typeface="+mn-ea"/>
                <a:cs typeface="+mn-cs"/>
              </a:rPr>
              <a:t> URL or a </a:t>
            </a:r>
            <a:r>
              <a:rPr lang="en-US" sz="900" b="0" i="0" kern="1200" dirty="0" err="1">
                <a:solidFill>
                  <a:schemeClr val="tx1"/>
                </a:solidFill>
                <a:effectLst/>
                <a:latin typeface="Segoe UI Light" pitchFamily="34" charset="0"/>
                <a:ea typeface="+mn-ea"/>
                <a:cs typeface="+mn-cs"/>
              </a:rPr>
              <a:t>deltaLink</a:t>
            </a:r>
            <a:r>
              <a:rPr lang="en-US" sz="900" b="0" i="0" kern="1200" dirty="0">
                <a:solidFill>
                  <a:schemeClr val="tx1"/>
                </a:solidFill>
                <a:effectLst/>
                <a:latin typeface="Segoe UI Light" pitchFamily="34" charset="0"/>
                <a:ea typeface="+mn-ea"/>
                <a:cs typeface="+mn-cs"/>
              </a:rPr>
              <a:t> URL.</a:t>
            </a:r>
          </a:p>
          <a:p>
            <a:endParaRPr lang="en-US" dirty="0"/>
          </a:p>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463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Delta query is made to a collection of resources, specifying properties in the select</a:t>
            </a:r>
          </a:p>
          <a:p>
            <a:pPr marL="228600" indent="-228600">
              <a:buFont typeface="+mj-lt"/>
              <a:buAutoNum type="arabicPeriod"/>
            </a:pPr>
            <a:r>
              <a:rPr lang="en-US" dirty="0"/>
              <a:t>Data is returned along with a </a:t>
            </a:r>
            <a:r>
              <a:rPr lang="en-US" b="1" dirty="0" err="1"/>
              <a:t>nextLink</a:t>
            </a:r>
            <a:r>
              <a:rPr lang="en-US" dirty="0"/>
              <a:t> response header, indicating there is more data available</a:t>
            </a:r>
          </a:p>
          <a:p>
            <a:pPr marL="228600" indent="-228600">
              <a:buFont typeface="+mj-lt"/>
              <a:buAutoNum type="arabicPeriod"/>
            </a:pPr>
            <a:r>
              <a:rPr lang="en-US" dirty="0"/>
              <a:t>The </a:t>
            </a:r>
            <a:r>
              <a:rPr lang="en-US" dirty="0" err="1"/>
              <a:t>nextLink</a:t>
            </a:r>
            <a:r>
              <a:rPr lang="en-US" dirty="0"/>
              <a:t> is queried (which encodes the select in it), returns data and a </a:t>
            </a:r>
            <a:r>
              <a:rPr lang="en-US" b="1" dirty="0" err="1"/>
              <a:t>deltaLink</a:t>
            </a:r>
            <a:r>
              <a:rPr lang="en-US" dirty="0"/>
              <a:t> response header, indicating no further data is available</a:t>
            </a:r>
          </a:p>
          <a:p>
            <a:pPr marL="228600" indent="-228600">
              <a:buFont typeface="+mj-lt"/>
              <a:buAutoNum type="arabicPeriod"/>
            </a:pPr>
            <a:r>
              <a:rPr lang="en-US" dirty="0"/>
              <a:t>After some time, the application queries for changes again by querying using the same </a:t>
            </a:r>
            <a:r>
              <a:rPr lang="en-US" b="1" dirty="0" err="1"/>
              <a:t>deltaLink</a:t>
            </a:r>
            <a:r>
              <a:rPr lang="en-US" dirty="0"/>
              <a:t>. A single record is returned indicating a change, along with a new </a:t>
            </a:r>
            <a:r>
              <a:rPr lang="en-US" b="1" dirty="0" err="1"/>
              <a:t>deltaToken</a:t>
            </a:r>
            <a:r>
              <a:rPr lang="en-US" dirty="0"/>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96556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 The usage pattern for OneDrive resources is similar to the other supported resources with some minor syntax differences. Delta query for drives will be updated in the future to be consistent with other resource types. For more detail about the current syntax, please see: </a:t>
            </a:r>
            <a:r>
              <a:rPr lang="en-US" sz="900" b="0" i="0" u="none" strike="noStrike" kern="1200" dirty="0">
                <a:solidFill>
                  <a:schemeClr val="tx1"/>
                </a:solidFill>
                <a:effectLst/>
                <a:latin typeface="Segoe UI Light" pitchFamily="34" charset="0"/>
                <a:ea typeface="+mn-ea"/>
                <a:cs typeface="+mn-cs"/>
                <a:hlinkClick r:id="rId3"/>
              </a:rPr>
              <a:t>https://developer.microsoft.com/en-us/graph/docs/api-reference/v1.0/api/item_delta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9/26/2017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62133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Graph Capabilities</a:t>
            </a:r>
          </a:p>
        </p:txBody>
      </p:sp>
      <p:sp>
        <p:nvSpPr>
          <p:cNvPr id="5" name="Text Placeholder 4"/>
          <p:cNvSpPr>
            <a:spLocks noGrp="1"/>
          </p:cNvSpPr>
          <p:nvPr>
            <p:ph type="body" sz="quarter" idx="12"/>
          </p:nvPr>
        </p:nvSpPr>
        <p:spPr/>
        <p:txBody>
          <a:bodyPr/>
          <a:lstStyle/>
          <a:p>
            <a:r>
              <a:rPr lang="en-US" dirty="0"/>
              <a:t>Working with Microsoft Graph delta queries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9135803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465138" y="1919804"/>
            <a:ext cx="11533187" cy="1723549"/>
          </a:xfrm>
        </p:spPr>
        <p:txBody>
          <a:bodyPr/>
          <a:lstStyle/>
          <a:p>
            <a:pPr marL="342900" indent="-342900">
              <a:buFont typeface="Arial" panose="020B0604020202020204" pitchFamily="34" charset="0"/>
              <a:buChar char="•"/>
            </a:pPr>
            <a:r>
              <a:rPr lang="en-US" dirty="0"/>
              <a:t>Delta queries return @</a:t>
            </a:r>
            <a:r>
              <a:rPr lang="en-US" dirty="0" err="1"/>
              <a:t>odata.nextLink</a:t>
            </a:r>
            <a:r>
              <a:rPr lang="en-US" dirty="0"/>
              <a:t> response header if there is more data, includes </a:t>
            </a:r>
            <a:r>
              <a:rPr lang="en-US" dirty="0" err="1"/>
              <a:t>skipToken</a:t>
            </a:r>
            <a:endParaRPr lang="en-US" dirty="0"/>
          </a:p>
          <a:p>
            <a:pPr marL="342900" indent="-342900">
              <a:buFont typeface="Arial" panose="020B0604020202020204" pitchFamily="34" charset="0"/>
              <a:buChar char="•"/>
            </a:pPr>
            <a:r>
              <a:rPr lang="en-US" dirty="0"/>
              <a:t>Delta queries return @</a:t>
            </a:r>
            <a:r>
              <a:rPr lang="en-US" dirty="0" err="1"/>
              <a:t>odata.deltaLink</a:t>
            </a:r>
            <a:r>
              <a:rPr lang="en-US" dirty="0"/>
              <a:t> response header if there is no more data, includes </a:t>
            </a:r>
            <a:r>
              <a:rPr lang="en-US" dirty="0" err="1"/>
              <a:t>deltaToken</a:t>
            </a:r>
            <a:endParaRPr lang="en-US" dirty="0"/>
          </a:p>
          <a:p>
            <a:pPr marL="342900" indent="-342900">
              <a:buFont typeface="Arial" panose="020B0604020202020204" pitchFamily="34" charset="0"/>
              <a:buChar char="•"/>
            </a:pPr>
            <a:r>
              <a:rPr lang="en-US" dirty="0"/>
              <a:t>Use the @</a:t>
            </a:r>
            <a:r>
              <a:rPr lang="en-US" dirty="0" err="1"/>
              <a:t>odata.deltaLink</a:t>
            </a:r>
            <a:r>
              <a:rPr lang="en-US" dirty="0"/>
              <a:t> for future change queries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34213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Working with Microsoft Graph delta queries</a:t>
            </a:r>
            <a:br>
              <a:rPr lang="en-US" dirty="0"/>
            </a:br>
            <a:br>
              <a:rPr lang="en-US" dirty="0"/>
            </a:br>
            <a:endParaRPr lang="en-US" dirty="0"/>
          </a:p>
        </p:txBody>
      </p:sp>
      <p:sp>
        <p:nvSpPr>
          <p:cNvPr id="5" name="Text Placeholder 4"/>
          <p:cNvSpPr>
            <a:spLocks noGrp="1"/>
          </p:cNvSpPr>
          <p:nvPr>
            <p:ph type="body" sz="quarter" idx="10"/>
          </p:nvPr>
        </p:nvSpPr>
        <p:spPr/>
        <p:txBody>
          <a:bodyPr/>
          <a:lstStyle/>
          <a:p>
            <a:r>
              <a:rPr lang="en-US" dirty="0"/>
              <a:t>Optional query parameters</a:t>
            </a:r>
          </a:p>
          <a:p>
            <a:r>
              <a:rPr lang="en-US" dirty="0"/>
              <a:t>Paging with </a:t>
            </a:r>
            <a:r>
              <a:rPr lang="en-US" dirty="0" err="1"/>
              <a:t>nextLink</a:t>
            </a:r>
            <a:endParaRPr lang="en-US" dirty="0"/>
          </a:p>
          <a:p>
            <a:r>
              <a:rPr lang="en-US" dirty="0"/>
              <a:t>Change tokens with </a:t>
            </a:r>
            <a:r>
              <a:rPr lang="en-US" dirty="0" err="1"/>
              <a:t>deltaLink</a:t>
            </a:r>
            <a:endParaRPr lang="en-US" dirty="0"/>
          </a:p>
          <a:p>
            <a:r>
              <a:rPr lang="en-US" dirty="0"/>
              <a:t>Supported resources for delta queries</a:t>
            </a:r>
          </a:p>
        </p:txBody>
      </p:sp>
    </p:spTree>
    <p:extLst>
      <p:ext uri="{BB962C8B-B14F-4D97-AF65-F5344CB8AC3E}">
        <p14:creationId xmlns:p14="http://schemas.microsoft.com/office/powerpoint/2010/main" val="1350468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Microsoft Graph delta queries</a:t>
            </a:r>
            <a:br>
              <a:rPr lang="en-US" dirty="0"/>
            </a:br>
            <a:endParaRPr lang="en-US" dirty="0"/>
          </a:p>
        </p:txBody>
      </p:sp>
    </p:spTree>
    <p:extLst>
      <p:ext uri="{BB962C8B-B14F-4D97-AF65-F5344CB8AC3E}">
        <p14:creationId xmlns:p14="http://schemas.microsoft.com/office/powerpoint/2010/main" val="3741441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dirty="0"/>
              <a:t>Optional query parameters</a:t>
            </a:r>
          </a:p>
        </p:txBody>
      </p:sp>
      <p:graphicFrame>
        <p:nvGraphicFramePr>
          <p:cNvPr id="2" name="Table 1">
            <a:extLst>
              <a:ext uri="{FF2B5EF4-FFF2-40B4-BE49-F238E27FC236}">
                <a16:creationId xmlns:a16="http://schemas.microsoft.com/office/drawing/2014/main" id="{CE4982D1-5E7F-40E7-9C61-7DA8B133D859}"/>
              </a:ext>
            </a:extLst>
          </p:cNvPr>
          <p:cNvGraphicFramePr>
            <a:graphicFrameLocks noGrp="1"/>
          </p:cNvGraphicFramePr>
          <p:nvPr>
            <p:extLst>
              <p:ext uri="{D42A27DB-BD31-4B8C-83A1-F6EECF244321}">
                <p14:modId xmlns:p14="http://schemas.microsoft.com/office/powerpoint/2010/main" val="1379564800"/>
              </p:ext>
            </p:extLst>
          </p:nvPr>
        </p:nvGraphicFramePr>
        <p:xfrm>
          <a:off x="465137" y="1993990"/>
          <a:ext cx="11533188" cy="4363720"/>
        </p:xfrm>
        <a:graphic>
          <a:graphicData uri="http://schemas.openxmlformats.org/drawingml/2006/table">
            <a:tbl>
              <a:tblPr firstRow="1">
                <a:tableStyleId>{69012ECD-51FC-41F1-AA8D-1B2483CD663E}</a:tableStyleId>
              </a:tblPr>
              <a:tblGrid>
                <a:gridCol w="1796149">
                  <a:extLst>
                    <a:ext uri="{9D8B030D-6E8A-4147-A177-3AD203B41FA5}">
                      <a16:colId xmlns:a16="http://schemas.microsoft.com/office/drawing/2014/main" val="3029164048"/>
                    </a:ext>
                  </a:extLst>
                </a:gridCol>
                <a:gridCol w="5128055">
                  <a:extLst>
                    <a:ext uri="{9D8B030D-6E8A-4147-A177-3AD203B41FA5}">
                      <a16:colId xmlns:a16="http://schemas.microsoft.com/office/drawing/2014/main" val="75263078"/>
                    </a:ext>
                  </a:extLst>
                </a:gridCol>
                <a:gridCol w="4608984">
                  <a:extLst>
                    <a:ext uri="{9D8B030D-6E8A-4147-A177-3AD203B41FA5}">
                      <a16:colId xmlns:a16="http://schemas.microsoft.com/office/drawing/2014/main" val="215329047"/>
                    </a:ext>
                  </a:extLst>
                </a:gridCol>
              </a:tblGrid>
              <a:tr h="370840">
                <a:tc>
                  <a:txBody>
                    <a:bodyPr/>
                    <a:lstStyle/>
                    <a:p>
                      <a:r>
                        <a:rPr lang="en-US" sz="1400" b="1" dirty="0"/>
                        <a:t>Name</a:t>
                      </a:r>
                    </a:p>
                  </a:txBody>
                  <a:tcPr>
                    <a:lnB w="12700" cap="flat" cmpd="sng" algn="ctr">
                      <a:solidFill>
                        <a:schemeClr val="tx1"/>
                      </a:solidFill>
                      <a:prstDash val="solid"/>
                      <a:round/>
                      <a:headEnd type="none" w="med" len="med"/>
                      <a:tailEnd type="none" w="med" len="med"/>
                    </a:lnB>
                  </a:tcPr>
                </a:tc>
                <a:tc>
                  <a:txBody>
                    <a:bodyPr/>
                    <a:lstStyle/>
                    <a:p>
                      <a:r>
                        <a:rPr lang="en-US" sz="1400" dirty="0"/>
                        <a:t>Description</a:t>
                      </a:r>
                      <a:endParaRPr lang="en-US" sz="1400" b="1" dirty="0"/>
                    </a:p>
                  </a:txBody>
                  <a:tcPr>
                    <a:lnB w="12700" cap="flat" cmpd="sng" algn="ctr">
                      <a:solidFill>
                        <a:schemeClr val="tx1"/>
                      </a:solidFill>
                      <a:prstDash val="solid"/>
                      <a:round/>
                      <a:headEnd type="none" w="med" len="med"/>
                      <a:tailEnd type="none" w="med" len="med"/>
                    </a:lnB>
                  </a:tcPr>
                </a:tc>
                <a:tc>
                  <a:txBody>
                    <a:bodyPr/>
                    <a:lstStyle/>
                    <a:p>
                      <a:r>
                        <a:rPr lang="en-US" sz="1400" b="1" dirty="0"/>
                        <a:t>Example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426857"/>
                  </a:ext>
                </a:extLst>
              </a:tr>
              <a:tr h="370840">
                <a:tc>
                  <a:txBody>
                    <a:bodyPr/>
                    <a:lstStyle/>
                    <a:p>
                      <a:r>
                        <a:rPr lang="en-US" sz="1400" dirty="0"/>
                        <a:t>$count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Retrieves the total count of matching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Lucida Console" panose="020B0609040504020204" pitchFamily="49" charset="0"/>
                        </a:rPr>
                        <a:t>/me/messages?$top=2&amp;count=true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6478754"/>
                  </a:ext>
                </a:extLst>
              </a:tr>
              <a:tr h="370840">
                <a:tc>
                  <a:txBody>
                    <a:bodyPr/>
                    <a:lstStyle/>
                    <a:p>
                      <a:r>
                        <a:rPr lang="en-US" sz="1400" dirty="0"/>
                        <a:t>$expand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Retrieves related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/groups?$expand=members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8119599"/>
                  </a:ext>
                </a:extLst>
              </a:tr>
              <a:tr h="370840">
                <a:tc>
                  <a:txBody>
                    <a:bodyPr/>
                    <a:lstStyle/>
                    <a:p>
                      <a:r>
                        <a:rPr lang="en-US" sz="1400" dirty="0"/>
                        <a:t>$filter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Filters results (rows)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/users?$filter=</a:t>
                      </a:r>
                      <a:r>
                        <a:rPr lang="en-US" sz="1400" dirty="0" err="1">
                          <a:latin typeface="Lucida Console" panose="020B0609040504020204" pitchFamily="49" charset="0"/>
                        </a:rPr>
                        <a:t>startsWith</a:t>
                      </a:r>
                      <a:r>
                        <a:rPr lang="en-US" sz="1400" dirty="0">
                          <a:latin typeface="Lucida Console" panose="020B0609040504020204" pitchFamily="49" charset="0"/>
                        </a:rPr>
                        <a:t>(</a:t>
                      </a:r>
                      <a:r>
                        <a:rPr lang="en-US" sz="1400" dirty="0" err="1">
                          <a:latin typeface="Lucida Console" panose="020B0609040504020204" pitchFamily="49" charset="0"/>
                        </a:rPr>
                        <a:t>givenName</a:t>
                      </a:r>
                      <a:r>
                        <a:rPr lang="en-US" sz="1400" dirty="0">
                          <a:latin typeface="Lucida Console" panose="020B0609040504020204" pitchFamily="49" charset="0"/>
                        </a:rPr>
                        <a:t>,’J’)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4289288"/>
                  </a:ext>
                </a:extLst>
              </a:tr>
              <a:tr h="370840">
                <a:tc>
                  <a:txBody>
                    <a:bodyPr/>
                    <a:lstStyle/>
                    <a:p>
                      <a:r>
                        <a:rPr lang="en-US" sz="1400" dirty="0"/>
                        <a:t>$</a:t>
                      </a:r>
                      <a:r>
                        <a:rPr lang="en-US" sz="1400" dirty="0" err="1"/>
                        <a:t>orderBy</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Orders results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/users?$</a:t>
                      </a:r>
                      <a:r>
                        <a:rPr lang="en-US" sz="1400" dirty="0" err="1">
                          <a:latin typeface="Lucida Console" panose="020B0609040504020204" pitchFamily="49" charset="0"/>
                        </a:rPr>
                        <a:t>orderBy</a:t>
                      </a:r>
                      <a:r>
                        <a:rPr lang="en-US" sz="1400" dirty="0">
                          <a:latin typeface="Lucida Console" panose="020B0609040504020204" pitchFamily="49" charset="0"/>
                        </a:rPr>
                        <a:t>=</a:t>
                      </a:r>
                      <a:r>
                        <a:rPr lang="en-US" sz="1400" dirty="0" err="1">
                          <a:latin typeface="Lucida Console" panose="020B0609040504020204" pitchFamily="49" charset="0"/>
                        </a:rPr>
                        <a:t>displayName</a:t>
                      </a:r>
                      <a:r>
                        <a:rPr lang="en-US" sz="1400" dirty="0">
                          <a:latin typeface="Lucida Console" panose="020B0609040504020204" pitchFamily="49" charset="0"/>
                        </a:rPr>
                        <a:t> </a:t>
                      </a:r>
                      <a:r>
                        <a:rPr lang="en-US" sz="1400" dirty="0" err="1">
                          <a:latin typeface="Lucida Console" panose="020B0609040504020204" pitchFamily="49" charset="0"/>
                        </a:rPr>
                        <a:t>desc</a:t>
                      </a:r>
                      <a:endParaRPr lang="en-US" sz="1400" dirty="0">
                        <a:latin typeface="Lucida Console" panose="020B060904050402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647636"/>
                  </a:ext>
                </a:extLst>
              </a:tr>
              <a:tr h="370840">
                <a:tc>
                  <a:txBody>
                    <a:bodyPr/>
                    <a:lstStyle/>
                    <a:p>
                      <a:r>
                        <a:rPr lang="en-US" sz="1400" dirty="0"/>
                        <a:t>$search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Returns results based on search criteria. Currently supported on </a:t>
                      </a:r>
                      <a:r>
                        <a:rPr lang="en-US" sz="1400" b="1" dirty="0"/>
                        <a:t>messages</a:t>
                      </a:r>
                      <a:r>
                        <a:rPr lang="en-US" sz="1400" dirty="0"/>
                        <a:t> and </a:t>
                      </a:r>
                      <a:r>
                        <a:rPr lang="en-US" sz="1400" b="1" dirty="0"/>
                        <a:t>person</a:t>
                      </a:r>
                      <a:r>
                        <a:rPr lang="en-US" sz="1400" dirty="0"/>
                        <a:t> collections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/me/messages?$search=pizza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455316"/>
                  </a:ext>
                </a:extLst>
              </a:tr>
              <a:tr h="370840">
                <a:tc>
                  <a:txBody>
                    <a:bodyPr/>
                    <a:lstStyle/>
                    <a:p>
                      <a:r>
                        <a:rPr lang="en-US" sz="1400" dirty="0"/>
                        <a:t>$select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Filters properties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/users?$select=</a:t>
                      </a:r>
                      <a:r>
                        <a:rPr lang="en-US" sz="1400" dirty="0" err="1">
                          <a:latin typeface="Lucida Console" panose="020B0609040504020204" pitchFamily="49" charset="0"/>
                        </a:rPr>
                        <a:t>givenName,surname</a:t>
                      </a:r>
                      <a:endParaRPr lang="en-US" sz="1400" dirty="0">
                        <a:latin typeface="Lucida Console" panose="020B060904050402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1357847"/>
                  </a:ext>
                </a:extLst>
              </a:tr>
              <a:tr h="370840">
                <a:tc>
                  <a:txBody>
                    <a:bodyPr/>
                    <a:lstStyle/>
                    <a:p>
                      <a:r>
                        <a:rPr lang="en-US" sz="1400" dirty="0"/>
                        <a:t>$skip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Indexes into a result set, also used by some APIs to implement paging and can be used together with $top to manually page results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/me/messages?$skip=11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337895"/>
                  </a:ext>
                </a:extLst>
              </a:tr>
              <a:tr h="370840">
                <a:tc>
                  <a:txBody>
                    <a:bodyPr/>
                    <a:lstStyle/>
                    <a:p>
                      <a:r>
                        <a:rPr lang="en-US" sz="1400" dirty="0"/>
                        <a:t>$</a:t>
                      </a:r>
                      <a:r>
                        <a:rPr lang="en-US" sz="1400" dirty="0" err="1"/>
                        <a:t>skipToken</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Retrieves the next page of results from result sets that span multiple pages.(Some APIs use $skip instead)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pl-PL" sz="1400" kern="1200" dirty="0">
                          <a:solidFill>
                            <a:schemeClr val="tx1"/>
                          </a:solidFill>
                          <a:latin typeface="Lucida Console" panose="020B0609040504020204" pitchFamily="49" charset="0"/>
                          <a:ea typeface="+mn-ea"/>
                          <a:cs typeface="+mn-cs"/>
                        </a:rPr>
                        <a:t>https://graph.microsoft.com/v1.0/users?</a:t>
                      </a:r>
                      <a:endParaRPr lang="en-US" sz="1400" kern="1200" dirty="0">
                        <a:solidFill>
                          <a:schemeClr val="tx1"/>
                        </a:solidFill>
                        <a:latin typeface="Lucida Console" panose="020B060904050402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pl-PL" sz="1400" kern="1200" dirty="0">
                          <a:solidFill>
                            <a:schemeClr val="tx1"/>
                          </a:solidFill>
                          <a:latin typeface="Lucida Console" panose="020B0609040504020204" pitchFamily="49" charset="0"/>
                          <a:ea typeface="+mn-ea"/>
                          <a:cs typeface="+mn-cs"/>
                        </a:rPr>
                        <a:t>$skiptoken=X%27445370 ... 0000000%27</a:t>
                      </a:r>
                      <a:endParaRPr lang="en-US" sz="1400" kern="1200" dirty="0">
                        <a:solidFill>
                          <a:schemeClr val="tx1"/>
                        </a:solidFill>
                        <a:latin typeface="Lucida Console" panose="020B0609040504020204" pitchFamily="49"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572149"/>
                  </a:ext>
                </a:extLst>
              </a:tr>
              <a:tr h="370840">
                <a:tc>
                  <a:txBody>
                    <a:bodyPr/>
                    <a:lstStyle/>
                    <a:p>
                      <a:r>
                        <a:rPr lang="en-US" sz="1400" dirty="0"/>
                        <a:t>$top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Sets the page size of results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/users?$top=10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199508"/>
                  </a:ext>
                </a:extLst>
              </a:tr>
            </a:tbl>
          </a:graphicData>
        </a:graphic>
      </p:graphicFrame>
    </p:spTree>
    <p:extLst>
      <p:ext uri="{BB962C8B-B14F-4D97-AF65-F5344CB8AC3E}">
        <p14:creationId xmlns:p14="http://schemas.microsoft.com/office/powerpoint/2010/main" val="1564612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5CB6-89AC-44C2-ABF3-7D916BD6EC79}"/>
              </a:ext>
            </a:extLst>
          </p:cNvPr>
          <p:cNvSpPr>
            <a:spLocks noGrp="1"/>
          </p:cNvSpPr>
          <p:nvPr>
            <p:ph type="title"/>
          </p:nvPr>
        </p:nvSpPr>
        <p:spPr/>
        <p:txBody>
          <a:bodyPr/>
          <a:lstStyle/>
          <a:p>
            <a:r>
              <a:rPr lang="en-US" dirty="0"/>
              <a:t>$filter</a:t>
            </a:r>
          </a:p>
        </p:txBody>
      </p:sp>
      <p:sp>
        <p:nvSpPr>
          <p:cNvPr id="3" name="Text Placeholder 2">
            <a:extLst>
              <a:ext uri="{FF2B5EF4-FFF2-40B4-BE49-F238E27FC236}">
                <a16:creationId xmlns:a16="http://schemas.microsoft.com/office/drawing/2014/main" id="{3DA527B1-E215-4182-8119-9846421D6EFD}"/>
              </a:ext>
            </a:extLst>
          </p:cNvPr>
          <p:cNvSpPr>
            <a:spLocks noGrp="1"/>
          </p:cNvSpPr>
          <p:nvPr>
            <p:ph type="body" sz="quarter" idx="10"/>
          </p:nvPr>
        </p:nvSpPr>
        <p:spPr>
          <a:xfrm>
            <a:off x="465138" y="1919804"/>
            <a:ext cx="11533187" cy="3465564"/>
          </a:xfrm>
        </p:spPr>
        <p:txBody>
          <a:bodyPr/>
          <a:lstStyle/>
          <a:p>
            <a:r>
              <a:rPr lang="en-US" dirty="0"/>
              <a:t>Support for $filter varies across Microsoft Graph APIs, but the following are generally supported:</a:t>
            </a:r>
          </a:p>
          <a:p>
            <a:r>
              <a:rPr lang="en-US" sz="1400" b="1" dirty="0"/>
              <a:t>Equals – </a:t>
            </a:r>
            <a:r>
              <a:rPr lang="en-US" sz="1400" b="1" dirty="0" err="1"/>
              <a:t>eq</a:t>
            </a:r>
            <a:endParaRPr lang="en-US" sz="1400" b="1" dirty="0"/>
          </a:p>
          <a:p>
            <a:r>
              <a:rPr lang="en-US" sz="1400" b="1" dirty="0"/>
              <a:t>Not equals – ne</a:t>
            </a:r>
          </a:p>
          <a:p>
            <a:r>
              <a:rPr lang="en-US" sz="1400" b="1" dirty="0"/>
              <a:t>Greater than – </a:t>
            </a:r>
            <a:r>
              <a:rPr lang="en-US" sz="1400" b="1" dirty="0" err="1"/>
              <a:t>gt</a:t>
            </a:r>
            <a:endParaRPr lang="en-US" sz="1400" b="1" dirty="0"/>
          </a:p>
          <a:p>
            <a:r>
              <a:rPr lang="en-US" sz="1400" b="1" dirty="0"/>
              <a:t>Greater than or equals – </a:t>
            </a:r>
            <a:r>
              <a:rPr lang="en-US" sz="1400" b="1" dirty="0" err="1"/>
              <a:t>ge</a:t>
            </a:r>
            <a:endParaRPr lang="en-US" sz="1400" b="1" dirty="0"/>
          </a:p>
          <a:p>
            <a:r>
              <a:rPr lang="en-US" sz="1400" b="1" dirty="0"/>
              <a:t>Less than – </a:t>
            </a:r>
            <a:r>
              <a:rPr lang="en-US" sz="1400" b="1" dirty="0" err="1"/>
              <a:t>lt</a:t>
            </a:r>
            <a:endParaRPr lang="en-US" sz="1400" b="1" dirty="0"/>
          </a:p>
          <a:p>
            <a:r>
              <a:rPr lang="en-US" sz="1400" b="1" dirty="0"/>
              <a:t>Less than or equals – le</a:t>
            </a:r>
          </a:p>
          <a:p>
            <a:r>
              <a:rPr lang="en-US" sz="1400" b="1" dirty="0"/>
              <a:t>And – and</a:t>
            </a:r>
          </a:p>
          <a:p>
            <a:r>
              <a:rPr lang="en-US" sz="1400" b="1" dirty="0"/>
              <a:t>Or – or</a:t>
            </a:r>
          </a:p>
          <a:p>
            <a:r>
              <a:rPr lang="en-US" sz="1400" b="1" dirty="0"/>
              <a:t>Not - not</a:t>
            </a:r>
          </a:p>
        </p:txBody>
      </p:sp>
    </p:spTree>
    <p:extLst>
      <p:ext uri="{BB962C8B-B14F-4D97-AF65-F5344CB8AC3E}">
        <p14:creationId xmlns:p14="http://schemas.microsoft.com/office/powerpoint/2010/main" val="25079274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dirty="0"/>
              <a:t>Paging with </a:t>
            </a:r>
            <a:r>
              <a:rPr lang="en-US" dirty="0" err="1"/>
              <a:t>nextLink</a:t>
            </a:r>
            <a:endParaRPr lang="en-US" dirty="0"/>
          </a:p>
        </p:txBody>
      </p:sp>
      <p:sp>
        <p:nvSpPr>
          <p:cNvPr id="4" name="Text Placeholder 3">
            <a:extLst>
              <a:ext uri="{FF2B5EF4-FFF2-40B4-BE49-F238E27FC236}">
                <a16:creationId xmlns:a16="http://schemas.microsoft.com/office/drawing/2014/main" id="{E66526BA-6121-4E17-8364-4734246B497A}"/>
              </a:ext>
            </a:extLst>
          </p:cNvPr>
          <p:cNvSpPr>
            <a:spLocks noGrp="1"/>
          </p:cNvSpPr>
          <p:nvPr>
            <p:ph type="body" sz="quarter" idx="4294967295"/>
          </p:nvPr>
        </p:nvSpPr>
        <p:spPr>
          <a:xfrm>
            <a:off x="903289" y="1919288"/>
            <a:ext cx="5330244" cy="3508653"/>
          </a:xfrm>
        </p:spPr>
        <p:txBody>
          <a:bodyPr/>
          <a:lstStyle/>
          <a:p>
            <a:pPr marL="0" indent="0">
              <a:buNone/>
            </a:pPr>
            <a:r>
              <a:rPr lang="en-US" sz="2000" dirty="0">
                <a:latin typeface="+mn-lt"/>
              </a:rPr>
              <a:t>Paging with Microsoft Graph</a:t>
            </a:r>
          </a:p>
          <a:p>
            <a:r>
              <a:rPr lang="en-US" sz="1400" b="1" dirty="0">
                <a:latin typeface="+mn-lt"/>
              </a:rPr>
              <a:t>Some queries return multiple pages of data</a:t>
            </a:r>
          </a:p>
          <a:p>
            <a:r>
              <a:rPr lang="en-US" sz="1400" b="1" dirty="0">
                <a:latin typeface="+mn-lt"/>
              </a:rPr>
              <a:t>Page size is specified using $top query parameter</a:t>
            </a:r>
          </a:p>
          <a:p>
            <a:endParaRPr lang="en-US" sz="1400" b="1" dirty="0"/>
          </a:p>
          <a:p>
            <a:pPr marL="0" indent="0">
              <a:buNone/>
            </a:pPr>
            <a:r>
              <a:rPr lang="en-US" sz="2000" dirty="0">
                <a:latin typeface="+mn-lt"/>
              </a:rPr>
              <a:t>@</a:t>
            </a:r>
            <a:r>
              <a:rPr lang="en-US" sz="2000" dirty="0" err="1">
                <a:latin typeface="+mn-lt"/>
              </a:rPr>
              <a:t>odata.nextLink</a:t>
            </a:r>
            <a:endParaRPr lang="en-US" sz="2000" dirty="0">
              <a:latin typeface="+mn-lt"/>
            </a:endParaRPr>
          </a:p>
          <a:p>
            <a:r>
              <a:rPr lang="en-US" sz="1400" b="1" dirty="0">
                <a:latin typeface="+mn-lt"/>
              </a:rPr>
              <a:t>Presence indicates there are additional pages of data</a:t>
            </a:r>
          </a:p>
          <a:p>
            <a:r>
              <a:rPr lang="en-US" sz="1400" b="1" dirty="0">
                <a:latin typeface="+mn-lt"/>
              </a:rPr>
              <a:t>Provides full URL link to next page of data</a:t>
            </a:r>
          </a:p>
          <a:p>
            <a:endParaRPr lang="en-US" sz="1400" b="1" dirty="0">
              <a:latin typeface="+mn-lt"/>
            </a:endParaRPr>
          </a:p>
          <a:p>
            <a:pPr marL="0" indent="0">
              <a:buNone/>
            </a:pPr>
            <a:r>
              <a:rPr lang="en-US" sz="2000" dirty="0">
                <a:latin typeface="+mn-lt"/>
              </a:rPr>
              <a:t>API behavior</a:t>
            </a:r>
          </a:p>
          <a:p>
            <a:r>
              <a:rPr lang="en-US" sz="1400" b="1" dirty="0">
                <a:latin typeface="+mn-lt"/>
              </a:rPr>
              <a:t>Not all APIs support paging</a:t>
            </a:r>
          </a:p>
          <a:p>
            <a:r>
              <a:rPr lang="en-US" sz="1400" b="1" dirty="0">
                <a:latin typeface="+mn-lt"/>
              </a:rPr>
              <a:t>Different default and max page sizes</a:t>
            </a:r>
          </a:p>
          <a:p>
            <a:r>
              <a:rPr lang="en-US" sz="1400" b="1" dirty="0">
                <a:latin typeface="+mn-lt"/>
              </a:rPr>
              <a:t>Some support backwards paging (&amp;previous-page=true)</a:t>
            </a:r>
          </a:p>
          <a:p>
            <a:endParaRPr lang="en-US" sz="1400" b="1" dirty="0"/>
          </a:p>
        </p:txBody>
      </p:sp>
      <p:pic>
        <p:nvPicPr>
          <p:cNvPr id="20" name="Picture Placeholder 19">
            <a:extLst>
              <a:ext uri="{FF2B5EF4-FFF2-40B4-BE49-F238E27FC236}">
                <a16:creationId xmlns:a16="http://schemas.microsoft.com/office/drawing/2014/main" id="{89325B77-36EE-468F-826A-45D140B69D98}"/>
              </a:ext>
            </a:extLst>
          </p:cNvPr>
          <p:cNvPicPr>
            <a:picLocks noGrp="1" noChangeAspect="1"/>
          </p:cNvPicPr>
          <p:nvPr>
            <p:ph type="pic" sz="quarter" idx="10"/>
          </p:nvPr>
        </p:nvPicPr>
        <p:blipFill>
          <a:blip r:embed="rId3"/>
          <a:srcRect l="5520" r="5520"/>
          <a:stretch>
            <a:fillRect/>
          </a:stretch>
        </p:blipFill>
        <p:spPr>
          <a:prstGeom prst="rect">
            <a:avLst/>
          </a:prstGeom>
          <a:ln>
            <a:solidFill>
              <a:schemeClr val="tx1"/>
            </a:solidFill>
          </a:ln>
        </p:spPr>
      </p:pic>
    </p:spTree>
    <p:extLst>
      <p:ext uri="{BB962C8B-B14F-4D97-AF65-F5344CB8AC3E}">
        <p14:creationId xmlns:p14="http://schemas.microsoft.com/office/powerpoint/2010/main" val="28467873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dirty="0"/>
              <a:t>Change tokens with </a:t>
            </a:r>
            <a:r>
              <a:rPr lang="en-US" dirty="0" err="1"/>
              <a:t>deltaLink</a:t>
            </a:r>
            <a:endParaRPr lang="en-US" dirty="0"/>
          </a:p>
        </p:txBody>
      </p:sp>
      <p:sp>
        <p:nvSpPr>
          <p:cNvPr id="4" name="Text Placeholder 3">
            <a:extLst>
              <a:ext uri="{FF2B5EF4-FFF2-40B4-BE49-F238E27FC236}">
                <a16:creationId xmlns:a16="http://schemas.microsoft.com/office/drawing/2014/main" id="{E66526BA-6121-4E17-8364-4734246B497A}"/>
              </a:ext>
            </a:extLst>
          </p:cNvPr>
          <p:cNvSpPr>
            <a:spLocks noGrp="1"/>
          </p:cNvSpPr>
          <p:nvPr>
            <p:ph type="body" sz="quarter" idx="4294967295"/>
          </p:nvPr>
        </p:nvSpPr>
        <p:spPr>
          <a:xfrm>
            <a:off x="903289" y="1919288"/>
            <a:ext cx="5330244" cy="4521238"/>
          </a:xfrm>
        </p:spPr>
        <p:txBody>
          <a:bodyPr/>
          <a:lstStyle/>
          <a:p>
            <a:pPr marL="0" indent="0">
              <a:buNone/>
            </a:pPr>
            <a:r>
              <a:rPr lang="en-US" sz="2000" dirty="0">
                <a:latin typeface="+mn-lt"/>
              </a:rPr>
              <a:t>Delta queries</a:t>
            </a:r>
          </a:p>
          <a:p>
            <a:r>
              <a:rPr lang="en-US" sz="1400" b="1" dirty="0">
                <a:latin typeface="+mn-lt"/>
              </a:rPr>
              <a:t>Discover newly created, updated, or deleted entities without a full read of the target resource</a:t>
            </a:r>
          </a:p>
          <a:p>
            <a:r>
              <a:rPr lang="en-US" sz="1400" b="1" dirty="0">
                <a:latin typeface="+mn-lt"/>
              </a:rPr>
              <a:t>Useful for synchronizing changes to a local data store</a:t>
            </a:r>
          </a:p>
          <a:p>
            <a:r>
              <a:rPr lang="en-US" sz="1400" b="1" dirty="0">
                <a:latin typeface="+mn-lt"/>
              </a:rPr>
              <a:t>Requires permission to read the requested resource</a:t>
            </a:r>
          </a:p>
          <a:p>
            <a:endParaRPr lang="en-US" sz="1400" b="1" dirty="0"/>
          </a:p>
          <a:p>
            <a:pPr marL="0" indent="0">
              <a:buNone/>
            </a:pPr>
            <a:r>
              <a:rPr lang="en-US" sz="2000" dirty="0">
                <a:latin typeface="+mn-lt"/>
              </a:rPr>
              <a:t>@</a:t>
            </a:r>
            <a:r>
              <a:rPr lang="en-US" sz="2000" dirty="0" err="1">
                <a:latin typeface="+mn-lt"/>
              </a:rPr>
              <a:t>odata.nextLink</a:t>
            </a:r>
            <a:endParaRPr lang="en-US" sz="2000" dirty="0">
              <a:latin typeface="+mn-lt"/>
            </a:endParaRPr>
          </a:p>
          <a:p>
            <a:r>
              <a:rPr lang="en-US" sz="1400" b="1" dirty="0">
                <a:latin typeface="+mn-lt"/>
              </a:rPr>
              <a:t>The $select query parameter from the </a:t>
            </a:r>
            <a:r>
              <a:rPr lang="en-US" sz="1400" b="1" dirty="0" err="1">
                <a:latin typeface="+mn-lt"/>
              </a:rPr>
              <a:t>intial</a:t>
            </a:r>
            <a:r>
              <a:rPr lang="en-US" sz="1400" b="1" dirty="0">
                <a:latin typeface="+mn-lt"/>
              </a:rPr>
              <a:t> request is encoded into the </a:t>
            </a:r>
            <a:r>
              <a:rPr lang="en-US" sz="1400" b="1" dirty="0" err="1">
                <a:latin typeface="+mn-lt"/>
              </a:rPr>
              <a:t>nextLink</a:t>
            </a:r>
            <a:r>
              <a:rPr lang="en-US" sz="1400" b="1" dirty="0">
                <a:latin typeface="+mn-lt"/>
              </a:rPr>
              <a:t> URL</a:t>
            </a:r>
          </a:p>
          <a:p>
            <a:r>
              <a:rPr lang="en-US" sz="1400" b="1" dirty="0">
                <a:latin typeface="+mn-lt"/>
              </a:rPr>
              <a:t>Presence of </a:t>
            </a:r>
            <a:r>
              <a:rPr lang="en-US" sz="1400" b="1" dirty="0" err="1">
                <a:latin typeface="+mn-lt"/>
              </a:rPr>
              <a:t>nextLink</a:t>
            </a:r>
            <a:r>
              <a:rPr lang="en-US" sz="1400" b="1" dirty="0">
                <a:latin typeface="+mn-lt"/>
              </a:rPr>
              <a:t> indicates more data is available</a:t>
            </a:r>
          </a:p>
          <a:p>
            <a:pPr marL="0" indent="0">
              <a:buNone/>
            </a:pPr>
            <a:endParaRPr lang="en-US" sz="1400" b="1" dirty="0"/>
          </a:p>
          <a:p>
            <a:pPr marL="0" indent="0">
              <a:buNone/>
            </a:pPr>
            <a:r>
              <a:rPr lang="en-US" sz="2000" dirty="0">
                <a:latin typeface="+mn-lt"/>
              </a:rPr>
              <a:t>@</a:t>
            </a:r>
            <a:r>
              <a:rPr lang="en-US" sz="2000" dirty="0" err="1">
                <a:latin typeface="+mn-lt"/>
              </a:rPr>
              <a:t>odata.deltaLink</a:t>
            </a:r>
            <a:endParaRPr lang="en-US" sz="2000" dirty="0">
              <a:latin typeface="+mn-lt"/>
            </a:endParaRPr>
          </a:p>
          <a:p>
            <a:r>
              <a:rPr lang="en-US" sz="1400" b="1" dirty="0">
                <a:latin typeface="+mn-lt"/>
              </a:rPr>
              <a:t>Presence of </a:t>
            </a:r>
            <a:r>
              <a:rPr lang="en-US" sz="1400" b="1" dirty="0" err="1">
                <a:latin typeface="+mn-lt"/>
              </a:rPr>
              <a:t>deltaLink</a:t>
            </a:r>
            <a:r>
              <a:rPr lang="en-US" sz="1400" b="1" dirty="0">
                <a:latin typeface="+mn-lt"/>
              </a:rPr>
              <a:t> indicates no more data to be returned</a:t>
            </a:r>
          </a:p>
          <a:p>
            <a:r>
              <a:rPr lang="en-US" sz="1400" b="1" dirty="0">
                <a:latin typeface="+mn-lt"/>
              </a:rPr>
              <a:t>Contains </a:t>
            </a:r>
            <a:r>
              <a:rPr lang="en-US" sz="1400" b="1" dirty="0" err="1">
                <a:latin typeface="+mn-lt"/>
              </a:rPr>
              <a:t>deltaToken</a:t>
            </a:r>
            <a:r>
              <a:rPr lang="en-US" sz="1400" b="1" dirty="0">
                <a:latin typeface="+mn-lt"/>
              </a:rPr>
              <a:t>, save this for future queries</a:t>
            </a:r>
          </a:p>
          <a:p>
            <a:r>
              <a:rPr lang="en-US" sz="1400" b="1" dirty="0">
                <a:latin typeface="+mn-lt"/>
              </a:rPr>
              <a:t>If no changes have occurred, the same </a:t>
            </a:r>
            <a:r>
              <a:rPr lang="en-US" sz="1400" b="1" dirty="0" err="1">
                <a:latin typeface="+mn-lt"/>
              </a:rPr>
              <a:t>deltaToken</a:t>
            </a:r>
            <a:r>
              <a:rPr lang="en-US" sz="1400" b="1" dirty="0">
                <a:latin typeface="+mn-lt"/>
              </a:rPr>
              <a:t> is returned with no results</a:t>
            </a:r>
          </a:p>
          <a:p>
            <a:pPr marL="0" indent="0">
              <a:buNone/>
            </a:pPr>
            <a:endParaRPr lang="en-US" sz="1400" b="1" dirty="0"/>
          </a:p>
        </p:txBody>
      </p:sp>
      <p:pic>
        <p:nvPicPr>
          <p:cNvPr id="7" name="Picture Placeholder 6">
            <a:extLst>
              <a:ext uri="{FF2B5EF4-FFF2-40B4-BE49-F238E27FC236}">
                <a16:creationId xmlns:a16="http://schemas.microsoft.com/office/drawing/2014/main" id="{A6D49E27-CDC8-4C0F-9D85-544A18B99172}"/>
              </a:ext>
            </a:extLst>
          </p:cNvPr>
          <p:cNvPicPr>
            <a:picLocks noGrp="1" noChangeAspect="1"/>
          </p:cNvPicPr>
          <p:nvPr>
            <p:ph type="pic" sz="quarter" idx="10"/>
          </p:nvPr>
        </p:nvPicPr>
        <p:blipFill>
          <a:blip r:embed="rId3"/>
          <a:srcRect l="2531" r="2531"/>
          <a:stretch>
            <a:fillRect/>
          </a:stretch>
        </p:blipFill>
        <p:spPr>
          <a:prstGeom prst="rect">
            <a:avLst/>
          </a:prstGeom>
        </p:spPr>
      </p:pic>
    </p:spTree>
    <p:extLst>
      <p:ext uri="{BB962C8B-B14F-4D97-AF65-F5344CB8AC3E}">
        <p14:creationId xmlns:p14="http://schemas.microsoft.com/office/powerpoint/2010/main" val="24253679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Typical call pattern to track changes in a resource collection</a:t>
            </a:r>
          </a:p>
        </p:txBody>
      </p:sp>
      <p:sp>
        <p:nvSpPr>
          <p:cNvPr id="25" name="Rectangle 24"/>
          <p:cNvSpPr/>
          <p:nvPr/>
        </p:nvSpPr>
        <p:spPr bwMode="auto">
          <a:xfrm>
            <a:off x="614664" y="1440563"/>
            <a:ext cx="2229661" cy="324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0" name="Rectangle 29"/>
          <p:cNvSpPr/>
          <p:nvPr/>
        </p:nvSpPr>
        <p:spPr bwMode="auto">
          <a:xfrm>
            <a:off x="8691784" y="1440563"/>
            <a:ext cx="33265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https://graph.microsoft.com/v1.0</a:t>
            </a:r>
          </a:p>
        </p:txBody>
      </p:sp>
      <p:cxnSp>
        <p:nvCxnSpPr>
          <p:cNvPr id="41" name="Straight Connector 40"/>
          <p:cNvCxnSpPr>
            <a:cxnSpLocks/>
          </p:cNvCxnSpPr>
          <p:nvPr/>
        </p:nvCxnSpPr>
        <p:spPr>
          <a:xfrm>
            <a:off x="10340480"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auto">
          <a:xfrm>
            <a:off x="10307589" y="1929418"/>
            <a:ext cx="82296"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Connector 68"/>
          <p:cNvCxnSpPr>
            <a:cxnSpLocks/>
          </p:cNvCxnSpPr>
          <p:nvPr/>
        </p:nvCxnSpPr>
        <p:spPr>
          <a:xfrm>
            <a:off x="172949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675324" y="1929418"/>
            <a:ext cx="90540"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Arrow Connector 87"/>
          <p:cNvCxnSpPr>
            <a:cxnSpLocks/>
          </p:cNvCxnSpPr>
          <p:nvPr/>
        </p:nvCxnSpPr>
        <p:spPr>
          <a:xfrm>
            <a:off x="1807774" y="2529559"/>
            <a:ext cx="83865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1807774" y="2692700"/>
            <a:ext cx="8312410"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2949343" y="2621900"/>
            <a:ext cx="7602594" cy="1031051"/>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a:t>
            </a:r>
            <a:r>
              <a:rPr lang="en-US" sz="1400" b="1" dirty="0">
                <a:gradFill>
                  <a:gsLst>
                    <a:gs pos="2917">
                      <a:schemeClr val="tx1"/>
                    </a:gs>
                    <a:gs pos="30000">
                      <a:schemeClr val="tx1"/>
                    </a:gs>
                  </a:gsLst>
                  <a:lin ang="5400000" scaled="0"/>
                </a:gradFill>
              </a:rPr>
              <a:t>odata.</a:t>
            </a:r>
            <a:r>
              <a:rPr lang="en-US" sz="1400" b="1" dirty="0" err="1">
                <a:gradFill>
                  <a:gsLst>
                    <a:gs pos="2917">
                      <a:schemeClr val="tx1"/>
                    </a:gs>
                    <a:gs pos="30000">
                      <a:schemeClr val="tx1"/>
                    </a:gs>
                  </a:gsLst>
                  <a:lin ang="5400000" scaled="0"/>
                </a:gradFill>
              </a:rPr>
              <a:t>nextLink</a:t>
            </a:r>
            <a:r>
              <a:rPr lang="en-US" sz="1400" dirty="0">
                <a:gradFill>
                  <a:gsLst>
                    <a:gs pos="2917">
                      <a:schemeClr val="tx1"/>
                    </a:gs>
                    <a:gs pos="30000">
                      <a:schemeClr val="tx1"/>
                    </a:gs>
                  </a:gsLst>
                  <a:lin ang="5400000" scaled="0"/>
                </a:gradFill>
              </a:rPr>
              <a:t>”:”https://graph.Microsoft.com/v1.0/{resource}/delta?$</a:t>
            </a:r>
            <a:r>
              <a:rPr lang="en-US" sz="1400" b="1" dirty="0" err="1">
                <a:gradFill>
                  <a:gsLst>
                    <a:gs pos="2917">
                      <a:schemeClr val="tx1"/>
                    </a:gs>
                    <a:gs pos="30000">
                      <a:schemeClr val="tx1"/>
                    </a:gs>
                  </a:gsLst>
                  <a:lin ang="5400000" scaled="0"/>
                </a:gradFill>
              </a:rPr>
              <a:t>skipToken</a:t>
            </a:r>
            <a:r>
              <a:rPr lang="en-US" sz="1400" dirty="0">
                <a:gradFill>
                  <a:gsLst>
                    <a:gs pos="2917">
                      <a:schemeClr val="tx1"/>
                    </a:gs>
                    <a:gs pos="30000">
                      <a:schemeClr val="tx1"/>
                    </a:gs>
                  </a:gsLst>
                  <a:lin ang="5400000" scaled="0"/>
                </a:gradFill>
              </a:rPr>
              <a:t>=ABC”,</a:t>
            </a:r>
          </a:p>
          <a:p>
            <a:pPr>
              <a:lnSpc>
                <a:spcPct val="90000"/>
              </a:lnSpc>
              <a:spcAft>
                <a:spcPts val="600"/>
              </a:spcAft>
            </a:pPr>
            <a:r>
              <a:rPr lang="en-US" sz="1400" dirty="0">
                <a:gradFill>
                  <a:gsLst>
                    <a:gs pos="2917">
                      <a:schemeClr val="tx1"/>
                    </a:gs>
                    <a:gs pos="30000">
                      <a:schemeClr val="tx1"/>
                    </a:gs>
                  </a:gsLst>
                  <a:lin ang="5400000" scaled="0"/>
                </a:gradFill>
              </a:rPr>
              <a:t> “value”:[{“id”:”1”,”displayName”:”foo”}, {“id”:”2”,”displayName”:”bar”}]}</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27" name="TextBox 26">
            <a:extLst>
              <a:ext uri="{FF2B5EF4-FFF2-40B4-BE49-F238E27FC236}">
                <a16:creationId xmlns:a16="http://schemas.microsoft.com/office/drawing/2014/main" id="{1C2D1631-812B-4A2D-9502-EE84D308F7F8}"/>
              </a:ext>
            </a:extLst>
          </p:cNvPr>
          <p:cNvSpPr txBox="1"/>
          <p:nvPr/>
        </p:nvSpPr>
        <p:spPr>
          <a:xfrm>
            <a:off x="2044944" y="2124306"/>
            <a:ext cx="3660361"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/{resource}/delta?$select=</a:t>
            </a:r>
            <a:r>
              <a:rPr lang="en-US" sz="1400" dirty="0" err="1">
                <a:gradFill>
                  <a:gsLst>
                    <a:gs pos="2917">
                      <a:schemeClr val="tx1"/>
                    </a:gs>
                    <a:gs pos="30000">
                      <a:schemeClr val="tx1"/>
                    </a:gs>
                  </a:gsLst>
                  <a:lin ang="5400000" scaled="0"/>
                </a:gradFill>
              </a:rPr>
              <a:t>id,displayName</a:t>
            </a:r>
            <a:endParaRPr lang="en-US" sz="1400" dirty="0">
              <a:gradFill>
                <a:gsLst>
                  <a:gs pos="2917">
                    <a:schemeClr val="tx1"/>
                  </a:gs>
                  <a:gs pos="30000">
                    <a:schemeClr val="tx1"/>
                  </a:gs>
                </a:gsLst>
                <a:lin ang="5400000" scaled="0"/>
              </a:gradFill>
            </a:endParaRPr>
          </a:p>
        </p:txBody>
      </p:sp>
      <p:cxnSp>
        <p:nvCxnSpPr>
          <p:cNvPr id="34" name="Straight Arrow Connector 33">
            <a:extLst>
              <a:ext uri="{FF2B5EF4-FFF2-40B4-BE49-F238E27FC236}">
                <a16:creationId xmlns:a16="http://schemas.microsoft.com/office/drawing/2014/main" id="{C9348ABF-77D8-4CA9-B442-9F9CAE0C9F2C}"/>
              </a:ext>
            </a:extLst>
          </p:cNvPr>
          <p:cNvCxnSpPr>
            <a:cxnSpLocks/>
          </p:cNvCxnSpPr>
          <p:nvPr/>
        </p:nvCxnSpPr>
        <p:spPr>
          <a:xfrm>
            <a:off x="1807774" y="4007741"/>
            <a:ext cx="83865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67876A0-0A52-430B-BBD7-5AEABB9354D5}"/>
              </a:ext>
            </a:extLst>
          </p:cNvPr>
          <p:cNvCxnSpPr>
            <a:cxnSpLocks/>
          </p:cNvCxnSpPr>
          <p:nvPr/>
        </p:nvCxnSpPr>
        <p:spPr>
          <a:xfrm>
            <a:off x="1807774" y="4170882"/>
            <a:ext cx="8312410"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0211AB1-51FB-450D-A567-76563CCF5F79}"/>
              </a:ext>
            </a:extLst>
          </p:cNvPr>
          <p:cNvSpPr txBox="1"/>
          <p:nvPr/>
        </p:nvSpPr>
        <p:spPr>
          <a:xfrm>
            <a:off x="2044944" y="3602488"/>
            <a:ext cx="569258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https://graph.Microsoft.com/v1.0/{resource}/delta?$skipToken=ABC</a:t>
            </a:r>
          </a:p>
        </p:txBody>
      </p:sp>
      <p:sp>
        <p:nvSpPr>
          <p:cNvPr id="48" name="TextBox 47">
            <a:extLst>
              <a:ext uri="{FF2B5EF4-FFF2-40B4-BE49-F238E27FC236}">
                <a16:creationId xmlns:a16="http://schemas.microsoft.com/office/drawing/2014/main" id="{4B78A3C7-B088-46F1-8210-12F9DA2905C9}"/>
              </a:ext>
            </a:extLst>
          </p:cNvPr>
          <p:cNvSpPr txBox="1"/>
          <p:nvPr/>
        </p:nvSpPr>
        <p:spPr>
          <a:xfrm>
            <a:off x="2949343" y="4123293"/>
            <a:ext cx="7645747" cy="1031051"/>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a:t>
            </a:r>
            <a:r>
              <a:rPr lang="en-US" sz="1400" b="1" dirty="0">
                <a:gradFill>
                  <a:gsLst>
                    <a:gs pos="2917">
                      <a:schemeClr val="tx1"/>
                    </a:gs>
                    <a:gs pos="30000">
                      <a:schemeClr val="tx1"/>
                    </a:gs>
                  </a:gsLst>
                  <a:lin ang="5400000" scaled="0"/>
                </a:gradFill>
              </a:rPr>
              <a:t>odata.</a:t>
            </a:r>
            <a:r>
              <a:rPr lang="en-US" sz="1400" b="1" dirty="0" err="1">
                <a:gradFill>
                  <a:gsLst>
                    <a:gs pos="2917">
                      <a:schemeClr val="tx1"/>
                    </a:gs>
                    <a:gs pos="30000">
                      <a:schemeClr val="tx1"/>
                    </a:gs>
                  </a:gsLst>
                  <a:lin ang="5400000" scaled="0"/>
                </a:gradFill>
              </a:rPr>
              <a:t>deltaLink</a:t>
            </a:r>
            <a:r>
              <a:rPr lang="en-US" sz="1400" dirty="0">
                <a:gradFill>
                  <a:gsLst>
                    <a:gs pos="2917">
                      <a:schemeClr val="tx1"/>
                    </a:gs>
                    <a:gs pos="30000">
                      <a:schemeClr val="tx1"/>
                    </a:gs>
                  </a:gsLst>
                  <a:lin ang="5400000" scaled="0"/>
                </a:gradFill>
              </a:rPr>
              <a:t>”:”https://graph.Microsoft.com/v1.0/{resource}/delta?$</a:t>
            </a:r>
            <a:r>
              <a:rPr lang="en-US" sz="1400" b="1" dirty="0" err="1">
                <a:gradFill>
                  <a:gsLst>
                    <a:gs pos="2917">
                      <a:schemeClr val="tx1"/>
                    </a:gs>
                    <a:gs pos="30000">
                      <a:schemeClr val="tx1"/>
                    </a:gs>
                  </a:gsLst>
                  <a:lin ang="5400000" scaled="0"/>
                </a:gradFill>
              </a:rPr>
              <a:t>deltaToken</a:t>
            </a:r>
            <a:r>
              <a:rPr lang="en-US" sz="1400" dirty="0">
                <a:gradFill>
                  <a:gsLst>
                    <a:gs pos="2917">
                      <a:schemeClr val="tx1"/>
                    </a:gs>
                    <a:gs pos="30000">
                      <a:schemeClr val="tx1"/>
                    </a:gs>
                  </a:gsLst>
                  <a:lin ang="5400000" scaled="0"/>
                </a:gradFill>
              </a:rPr>
              <a:t>=DEF”,</a:t>
            </a:r>
          </a:p>
          <a:p>
            <a:pPr>
              <a:lnSpc>
                <a:spcPct val="90000"/>
              </a:lnSpc>
              <a:spcAft>
                <a:spcPts val="600"/>
              </a:spcAft>
            </a:pPr>
            <a:r>
              <a:rPr lang="en-US" sz="1400" dirty="0">
                <a:gradFill>
                  <a:gsLst>
                    <a:gs pos="2917">
                      <a:schemeClr val="tx1"/>
                    </a:gs>
                    <a:gs pos="30000">
                      <a:schemeClr val="tx1"/>
                    </a:gs>
                  </a:gsLst>
                  <a:lin ang="5400000" scaled="0"/>
                </a:gradFill>
              </a:rPr>
              <a:t> “value”:[{“id”:”3”,”displayName”:”baz”}]}</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49" name="Rectangle 48">
            <a:extLst>
              <a:ext uri="{FF2B5EF4-FFF2-40B4-BE49-F238E27FC236}">
                <a16:creationId xmlns:a16="http://schemas.microsoft.com/office/drawing/2014/main" id="{BB07CD71-251E-41AD-9A47-F8F51816F66C}"/>
              </a:ext>
            </a:extLst>
          </p:cNvPr>
          <p:cNvSpPr/>
          <p:nvPr/>
        </p:nvSpPr>
        <p:spPr bwMode="auto">
          <a:xfrm>
            <a:off x="1765864" y="4891837"/>
            <a:ext cx="8574616" cy="395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Some time later</a:t>
            </a:r>
          </a:p>
        </p:txBody>
      </p:sp>
      <p:pic>
        <p:nvPicPr>
          <p:cNvPr id="50" name="Picture 49">
            <a:extLst>
              <a:ext uri="{FF2B5EF4-FFF2-40B4-BE49-F238E27FC236}">
                <a16:creationId xmlns:a16="http://schemas.microsoft.com/office/drawing/2014/main" id="{CD0661BB-C9B9-41B4-8BB6-835F3BE66FFE}"/>
              </a:ext>
            </a:extLst>
          </p:cNvPr>
          <p:cNvPicPr>
            <a:picLocks noChangeAspect="1"/>
          </p:cNvPicPr>
          <p:nvPr/>
        </p:nvPicPr>
        <p:blipFill>
          <a:blip r:embed="rId3">
            <a:lum bright="70000" contrast="-70000"/>
          </a:blip>
          <a:stretch>
            <a:fillRect/>
          </a:stretch>
        </p:blipFill>
        <p:spPr>
          <a:xfrm>
            <a:off x="5055330" y="4912159"/>
            <a:ext cx="339541" cy="355200"/>
          </a:xfrm>
          <a:prstGeom prst="rect">
            <a:avLst/>
          </a:prstGeom>
        </p:spPr>
      </p:pic>
      <p:cxnSp>
        <p:nvCxnSpPr>
          <p:cNvPr id="51" name="Straight Arrow Connector 50">
            <a:extLst>
              <a:ext uri="{FF2B5EF4-FFF2-40B4-BE49-F238E27FC236}">
                <a16:creationId xmlns:a16="http://schemas.microsoft.com/office/drawing/2014/main" id="{F2B6BCC2-BAD3-4639-80EA-F7988ADF52B5}"/>
              </a:ext>
            </a:extLst>
          </p:cNvPr>
          <p:cNvCxnSpPr>
            <a:cxnSpLocks/>
          </p:cNvCxnSpPr>
          <p:nvPr/>
        </p:nvCxnSpPr>
        <p:spPr>
          <a:xfrm>
            <a:off x="1764621" y="5954327"/>
            <a:ext cx="83865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BBFC5D2-E36C-4C5E-8447-1AB16ADBDF40}"/>
              </a:ext>
            </a:extLst>
          </p:cNvPr>
          <p:cNvCxnSpPr>
            <a:cxnSpLocks/>
          </p:cNvCxnSpPr>
          <p:nvPr/>
        </p:nvCxnSpPr>
        <p:spPr>
          <a:xfrm>
            <a:off x="1764621" y="6117468"/>
            <a:ext cx="8312410"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F84F153-DE44-43BD-A34A-5A2D83A05AD4}"/>
              </a:ext>
            </a:extLst>
          </p:cNvPr>
          <p:cNvSpPr txBox="1"/>
          <p:nvPr/>
        </p:nvSpPr>
        <p:spPr>
          <a:xfrm>
            <a:off x="2001791" y="5549074"/>
            <a:ext cx="5843395"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https://graph.Microsoft.com/v1.0/{resource}/delta?$</a:t>
            </a:r>
            <a:r>
              <a:rPr lang="en-US" sz="1400" b="1" dirty="0">
                <a:gradFill>
                  <a:gsLst>
                    <a:gs pos="2917">
                      <a:schemeClr val="tx1"/>
                    </a:gs>
                    <a:gs pos="30000">
                      <a:schemeClr val="tx1"/>
                    </a:gs>
                  </a:gsLst>
                  <a:lin ang="5400000" scaled="0"/>
                </a:gradFill>
              </a:rPr>
              <a:t>deltaToken</a:t>
            </a:r>
            <a:r>
              <a:rPr lang="en-US" sz="1400" dirty="0">
                <a:gradFill>
                  <a:gsLst>
                    <a:gs pos="2917">
                      <a:schemeClr val="tx1"/>
                    </a:gs>
                    <a:gs pos="30000">
                      <a:schemeClr val="tx1"/>
                    </a:gs>
                  </a:gsLst>
                  <a:lin ang="5400000" scaled="0"/>
                </a:gradFill>
              </a:rPr>
              <a:t>=DEF</a:t>
            </a:r>
          </a:p>
        </p:txBody>
      </p:sp>
      <p:sp>
        <p:nvSpPr>
          <p:cNvPr id="55" name="TextBox 54">
            <a:extLst>
              <a:ext uri="{FF2B5EF4-FFF2-40B4-BE49-F238E27FC236}">
                <a16:creationId xmlns:a16="http://schemas.microsoft.com/office/drawing/2014/main" id="{728CBDC1-4149-4167-82E3-99EA1AA4B178}"/>
              </a:ext>
            </a:extLst>
          </p:cNvPr>
          <p:cNvSpPr txBox="1"/>
          <p:nvPr/>
        </p:nvSpPr>
        <p:spPr>
          <a:xfrm>
            <a:off x="2906190" y="6069879"/>
            <a:ext cx="7645747" cy="1031051"/>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a:t>
            </a:r>
            <a:r>
              <a:rPr lang="en-US" sz="1400" b="1" dirty="0">
                <a:gradFill>
                  <a:gsLst>
                    <a:gs pos="2917">
                      <a:schemeClr val="tx1"/>
                    </a:gs>
                    <a:gs pos="30000">
                      <a:schemeClr val="tx1"/>
                    </a:gs>
                  </a:gsLst>
                  <a:lin ang="5400000" scaled="0"/>
                </a:gradFill>
              </a:rPr>
              <a:t>odata.</a:t>
            </a:r>
            <a:r>
              <a:rPr lang="en-US" sz="1400" b="1" dirty="0" err="1">
                <a:gradFill>
                  <a:gsLst>
                    <a:gs pos="2917">
                      <a:schemeClr val="tx1"/>
                    </a:gs>
                    <a:gs pos="30000">
                      <a:schemeClr val="tx1"/>
                    </a:gs>
                  </a:gsLst>
                  <a:lin ang="5400000" scaled="0"/>
                </a:gradFill>
              </a:rPr>
              <a:t>deltaLink</a:t>
            </a:r>
            <a:r>
              <a:rPr lang="en-US" sz="1400" dirty="0">
                <a:gradFill>
                  <a:gsLst>
                    <a:gs pos="2917">
                      <a:schemeClr val="tx1"/>
                    </a:gs>
                    <a:gs pos="30000">
                      <a:schemeClr val="tx1"/>
                    </a:gs>
                  </a:gsLst>
                  <a:lin ang="5400000" scaled="0"/>
                </a:gradFill>
              </a:rPr>
              <a:t>”:”https://graph.Microsoft.com/v1.0/{resource}/delta?$</a:t>
            </a:r>
            <a:r>
              <a:rPr lang="en-US" sz="1400" b="1" dirty="0" err="1">
                <a:gradFill>
                  <a:gsLst>
                    <a:gs pos="2917">
                      <a:schemeClr val="tx1"/>
                    </a:gs>
                    <a:gs pos="30000">
                      <a:schemeClr val="tx1"/>
                    </a:gs>
                  </a:gsLst>
                  <a:lin ang="5400000" scaled="0"/>
                </a:gradFill>
              </a:rPr>
              <a:t>deltaToken</a:t>
            </a:r>
            <a:r>
              <a:rPr lang="en-US" sz="1400" dirty="0">
                <a:gradFill>
                  <a:gsLst>
                    <a:gs pos="2917">
                      <a:schemeClr val="tx1"/>
                    </a:gs>
                    <a:gs pos="30000">
                      <a:schemeClr val="tx1"/>
                    </a:gs>
                  </a:gsLst>
                  <a:lin ang="5400000" scaled="0"/>
                </a:gradFill>
              </a:rPr>
              <a:t>=XYZ”,</a:t>
            </a:r>
          </a:p>
          <a:p>
            <a:pPr>
              <a:lnSpc>
                <a:spcPct val="90000"/>
              </a:lnSpc>
              <a:spcAft>
                <a:spcPts val="600"/>
              </a:spcAft>
            </a:pPr>
            <a:r>
              <a:rPr lang="en-US" sz="1400" dirty="0">
                <a:gradFill>
                  <a:gsLst>
                    <a:gs pos="2917">
                      <a:schemeClr val="tx1"/>
                    </a:gs>
                    <a:gs pos="30000">
                      <a:schemeClr val="tx1"/>
                    </a:gs>
                  </a:gsLst>
                  <a:lin ang="5400000" scaled="0"/>
                </a:gradFill>
              </a:rPr>
              <a:t> “value”:[{“id”:”1”,”displayName”:”My data was updated”}]}</a:t>
            </a:r>
          </a:p>
          <a:p>
            <a:pPr>
              <a:lnSpc>
                <a:spcPct val="90000"/>
              </a:lnSpc>
              <a:spcAft>
                <a:spcPts val="600"/>
              </a:spcAft>
            </a:pPr>
            <a:r>
              <a:rPr lang="en-US" sz="1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64760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dirty="0"/>
              <a:t>Resources that support delta queries</a:t>
            </a:r>
          </a:p>
        </p:txBody>
      </p:sp>
      <p:graphicFrame>
        <p:nvGraphicFramePr>
          <p:cNvPr id="2" name="Table 1">
            <a:extLst>
              <a:ext uri="{FF2B5EF4-FFF2-40B4-BE49-F238E27FC236}">
                <a16:creationId xmlns:a16="http://schemas.microsoft.com/office/drawing/2014/main" id="{CE4982D1-5E7F-40E7-9C61-7DA8B133D859}"/>
              </a:ext>
            </a:extLst>
          </p:cNvPr>
          <p:cNvGraphicFramePr>
            <a:graphicFrameLocks noGrp="1"/>
          </p:cNvGraphicFramePr>
          <p:nvPr>
            <p:extLst>
              <p:ext uri="{D42A27DB-BD31-4B8C-83A1-F6EECF244321}">
                <p14:modId xmlns:p14="http://schemas.microsoft.com/office/powerpoint/2010/main" val="3828660838"/>
              </p:ext>
            </p:extLst>
          </p:nvPr>
        </p:nvGraphicFramePr>
        <p:xfrm>
          <a:off x="465137" y="1993990"/>
          <a:ext cx="11533188" cy="3337560"/>
        </p:xfrm>
        <a:graphic>
          <a:graphicData uri="http://schemas.openxmlformats.org/drawingml/2006/table">
            <a:tbl>
              <a:tblPr firstRow="1">
                <a:tableStyleId>{69012ECD-51FC-41F1-AA8D-1B2483CD663E}</a:tableStyleId>
              </a:tblPr>
              <a:tblGrid>
                <a:gridCol w="5379609">
                  <a:extLst>
                    <a:ext uri="{9D8B030D-6E8A-4147-A177-3AD203B41FA5}">
                      <a16:colId xmlns:a16="http://schemas.microsoft.com/office/drawing/2014/main" val="3029164048"/>
                    </a:ext>
                  </a:extLst>
                </a:gridCol>
                <a:gridCol w="6153579">
                  <a:extLst>
                    <a:ext uri="{9D8B030D-6E8A-4147-A177-3AD203B41FA5}">
                      <a16:colId xmlns:a16="http://schemas.microsoft.com/office/drawing/2014/main" val="75263078"/>
                    </a:ext>
                  </a:extLst>
                </a:gridCol>
              </a:tblGrid>
              <a:tr h="370840">
                <a:tc>
                  <a:txBody>
                    <a:bodyPr/>
                    <a:lstStyle/>
                    <a:p>
                      <a:r>
                        <a:rPr lang="en-US" sz="1400" dirty="0"/>
                        <a:t>Resource collection</a:t>
                      </a:r>
                      <a:endParaRPr lang="en-US" sz="1400" b="1" dirty="0"/>
                    </a:p>
                  </a:txBody>
                  <a:tcPr>
                    <a:lnB w="12700" cap="flat" cmpd="sng" algn="ctr">
                      <a:solidFill>
                        <a:schemeClr val="tx1"/>
                      </a:solidFill>
                      <a:prstDash val="solid"/>
                      <a:round/>
                      <a:headEnd type="none" w="med" len="med"/>
                      <a:tailEnd type="none" w="med" len="med"/>
                    </a:lnB>
                  </a:tcPr>
                </a:tc>
                <a:tc>
                  <a:txBody>
                    <a:bodyPr/>
                    <a:lstStyle/>
                    <a:p>
                      <a:r>
                        <a:rPr lang="en-US" sz="1400" dirty="0"/>
                        <a:t>API</a:t>
                      </a:r>
                      <a:endParaRPr lang="en-US" sz="1400" b="1"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426857"/>
                  </a:ext>
                </a:extLst>
              </a:tr>
              <a:tr h="370840">
                <a:tc>
                  <a:txBody>
                    <a:bodyPr/>
                    <a:lstStyle/>
                    <a:p>
                      <a:r>
                        <a:rPr lang="en-US" sz="1400" dirty="0"/>
                        <a:t>Events in a calendar view (date range) of the primary calendar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Delta function of the </a:t>
                      </a:r>
                      <a:r>
                        <a:rPr lang="en-US" sz="1400" b="1" dirty="0"/>
                        <a:t>event</a:t>
                      </a:r>
                      <a:r>
                        <a:rPr lang="en-US" sz="1400" b="0" dirty="0"/>
                        <a:t> resource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6478754"/>
                  </a:ext>
                </a:extLst>
              </a:tr>
              <a:tr h="370840">
                <a:tc>
                  <a:txBody>
                    <a:bodyPr/>
                    <a:lstStyle/>
                    <a:p>
                      <a:r>
                        <a:rPr lang="en-US" sz="1400" dirty="0"/>
                        <a:t>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Delta function of the </a:t>
                      </a:r>
                      <a:r>
                        <a:rPr lang="en-US" sz="1400" b="1" dirty="0"/>
                        <a:t>group</a:t>
                      </a:r>
                      <a:r>
                        <a:rPr lang="en-US" sz="1400" b="0" dirty="0"/>
                        <a:t> resource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8119599"/>
                  </a:ext>
                </a:extLst>
              </a:tr>
              <a:tr h="370840">
                <a:tc>
                  <a:txBody>
                    <a:bodyPr/>
                    <a:lstStyle/>
                    <a:p>
                      <a:r>
                        <a:rPr lang="en-US" sz="1400" dirty="0"/>
                        <a:t>Mail folders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Delta function of the </a:t>
                      </a:r>
                      <a:r>
                        <a:rPr lang="en-US" sz="1400" b="1" dirty="0" err="1"/>
                        <a:t>mailFolder</a:t>
                      </a:r>
                      <a:r>
                        <a:rPr lang="en-US" sz="1400" b="0" dirty="0"/>
                        <a:t> resource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4289288"/>
                  </a:ext>
                </a:extLst>
              </a:tr>
              <a:tr h="370840">
                <a:tc>
                  <a:txBody>
                    <a:bodyPr/>
                    <a:lstStyle/>
                    <a:p>
                      <a:r>
                        <a:rPr lang="en-US" sz="1400" dirty="0"/>
                        <a:t>Messages in a folder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Delta function of the </a:t>
                      </a:r>
                      <a:r>
                        <a:rPr lang="en-US" sz="1400" b="1" dirty="0"/>
                        <a:t>message</a:t>
                      </a:r>
                      <a:r>
                        <a:rPr lang="en-US" sz="1400" b="0" dirty="0"/>
                        <a:t> resource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647636"/>
                  </a:ext>
                </a:extLst>
              </a:tr>
              <a:tr h="370840">
                <a:tc>
                  <a:txBody>
                    <a:bodyPr/>
                    <a:lstStyle/>
                    <a:p>
                      <a:r>
                        <a:rPr lang="en-US" sz="1400" dirty="0"/>
                        <a:t>Personal contact folders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Delta function of the </a:t>
                      </a:r>
                      <a:r>
                        <a:rPr lang="en-US" sz="1400" b="1" dirty="0" err="1"/>
                        <a:t>contactFolder</a:t>
                      </a:r>
                      <a:r>
                        <a:rPr lang="en-US" sz="1400" b="0" dirty="0"/>
                        <a:t> resource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6455316"/>
                  </a:ext>
                </a:extLst>
              </a:tr>
              <a:tr h="370840">
                <a:tc>
                  <a:txBody>
                    <a:bodyPr/>
                    <a:lstStyle/>
                    <a:p>
                      <a:r>
                        <a:rPr lang="en-US" sz="1400" dirty="0"/>
                        <a:t>Personal contacts in a folder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Delta function of the </a:t>
                      </a:r>
                      <a:r>
                        <a:rPr lang="en-US" sz="1400" b="1" dirty="0"/>
                        <a:t>contact</a:t>
                      </a:r>
                      <a:r>
                        <a:rPr lang="en-US" sz="1400" b="0" dirty="0"/>
                        <a:t> resource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1357847"/>
                  </a:ext>
                </a:extLst>
              </a:tr>
              <a:tr h="370840">
                <a:tc>
                  <a:txBody>
                    <a:bodyPr/>
                    <a:lstStyle/>
                    <a:p>
                      <a:r>
                        <a:rPr lang="en-US" sz="1400" dirty="0"/>
                        <a:t>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Delta function of the </a:t>
                      </a:r>
                      <a:r>
                        <a:rPr lang="en-US" sz="1400" b="1" dirty="0"/>
                        <a:t>user</a:t>
                      </a:r>
                      <a:r>
                        <a:rPr lang="en-US" sz="1400" b="0" dirty="0"/>
                        <a:t> resource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337895"/>
                  </a:ext>
                </a:extLst>
              </a:tr>
              <a:tr h="370840">
                <a:tc>
                  <a:txBody>
                    <a:bodyPr/>
                    <a:lstStyle/>
                    <a:p>
                      <a:r>
                        <a:rPr lang="en-US" sz="1400" dirty="0"/>
                        <a:t>Drive items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 Delta function of the </a:t>
                      </a:r>
                      <a:r>
                        <a:rPr lang="en-US" sz="1400" b="1" dirty="0" err="1"/>
                        <a:t>driveItem</a:t>
                      </a:r>
                      <a:r>
                        <a:rPr lang="en-US" sz="1400" b="0" dirty="0"/>
                        <a:t> resource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572149"/>
                  </a:ext>
                </a:extLst>
              </a:tr>
            </a:tbl>
          </a:graphicData>
        </a:graphic>
      </p:graphicFrame>
      <p:sp>
        <p:nvSpPr>
          <p:cNvPr id="8" name="TextBox 7">
            <a:extLst>
              <a:ext uri="{FF2B5EF4-FFF2-40B4-BE49-F238E27FC236}">
                <a16:creationId xmlns:a16="http://schemas.microsoft.com/office/drawing/2014/main" id="{33F4FE41-9C59-423D-8C4D-4A065318FC0B}"/>
              </a:ext>
            </a:extLst>
          </p:cNvPr>
          <p:cNvSpPr txBox="1"/>
          <p:nvPr/>
        </p:nvSpPr>
        <p:spPr>
          <a:xfrm>
            <a:off x="2228487" y="6141308"/>
            <a:ext cx="800648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Delta queries for drives will be updated in the future to be consistent with other resource types</a:t>
            </a:r>
          </a:p>
        </p:txBody>
      </p:sp>
    </p:spTree>
    <p:extLst>
      <p:ext uri="{BB962C8B-B14F-4D97-AF65-F5344CB8AC3E}">
        <p14:creationId xmlns:p14="http://schemas.microsoft.com/office/powerpoint/2010/main" val="1480141968"/>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1456</Words>
  <Application>Microsoft Office PowerPoint</Application>
  <PresentationFormat>Custom</PresentationFormat>
  <Paragraphs>183</Paragraphs>
  <Slides>13</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Arial</vt:lpstr>
      <vt:lpstr>Consolas</vt:lpstr>
      <vt:lpstr>Lucida Console</vt:lpstr>
      <vt:lpstr>Segoe UI</vt:lpstr>
      <vt:lpstr>Segoe UI Light</vt:lpstr>
      <vt:lpstr>Segoe UI Semibold</vt:lpstr>
      <vt:lpstr>Segoe UI Semilight</vt:lpstr>
      <vt:lpstr>Wingdings</vt:lpstr>
      <vt:lpstr>Office 365 PPT Template - 2017</vt:lpstr>
      <vt:lpstr>3-50088_Microsoft_Inspire_Template</vt:lpstr>
      <vt:lpstr>Microsoft Graph Capabilities</vt:lpstr>
      <vt:lpstr>Working with Microsoft Graph delta queries  </vt:lpstr>
      <vt:lpstr>Working with Microsoft Graph delta queries </vt:lpstr>
      <vt:lpstr>Optional query parameters</vt:lpstr>
      <vt:lpstr>$filter</vt:lpstr>
      <vt:lpstr>Paging with nextLink</vt:lpstr>
      <vt:lpstr>Change tokens with deltaLink</vt:lpstr>
      <vt:lpstr>Typical call pattern to track changes in a resource collection</vt:lpstr>
      <vt:lpstr>Resources that support delta queries</vt:lpstr>
      <vt:lpstr>Demo</vt:lpstr>
      <vt:lpstr>Summary</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2017-09-26T14:30:29Z</dcterms:modified>
</cp:coreProperties>
</file>